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9" r:id="rId4"/>
    <p:sldId id="267" r:id="rId5"/>
    <p:sldId id="258" r:id="rId6"/>
    <p:sldId id="266" r:id="rId7"/>
    <p:sldId id="260" r:id="rId8"/>
    <p:sldId id="263" r:id="rId9"/>
    <p:sldId id="261" r:id="rId10"/>
    <p:sldId id="262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7316"/>
            <a:ext cx="7772400" cy="1470025"/>
          </a:xfrm>
        </p:spPr>
        <p:txBody>
          <a:bodyPr/>
          <a:lstStyle/>
          <a:p>
            <a:r>
              <a:rPr lang="en-US" b="1">
                <a:solidFill>
                  <a:srgbClr val="003366"/>
                </a:solidFill>
              </a:rPr>
              <a:t>Konsep Dasar </a:t>
            </a:r>
            <a:br>
              <a:rPr lang="en-US" b="1">
                <a:solidFill>
                  <a:srgbClr val="003366"/>
                </a:solidFill>
              </a:rPr>
            </a:br>
            <a:r>
              <a:rPr b="1">
                <a:solidFill>
                  <a:srgbClr val="003366"/>
                </a:solidFill>
              </a:rPr>
              <a:t>Analisis Multivariat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64103"/>
            <a:ext cx="6400800" cy="1060554"/>
          </a:xfrm>
        </p:spPr>
        <p:txBody>
          <a:bodyPr>
            <a:normAutofit fontScale="85000" lnSpcReduction="20000"/>
          </a:bodyPr>
          <a:lstStyle/>
          <a:p>
            <a:r>
              <a:rPr lang="en-US" sz="2600">
                <a:solidFill>
                  <a:srgbClr val="000000"/>
                </a:solidFill>
              </a:rPr>
              <a:t>Diah Pramestari, ST., MT</a:t>
            </a:r>
          </a:p>
          <a:p>
            <a:r>
              <a:rPr lang="en-US" sz="2400">
                <a:solidFill>
                  <a:srgbClr val="000000"/>
                </a:solidFill>
              </a:rPr>
              <a:t>Teknik Industri</a:t>
            </a:r>
          </a:p>
          <a:p>
            <a:r>
              <a:rPr lang="en-US" sz="2400">
                <a:solidFill>
                  <a:srgbClr val="000000"/>
                </a:solidFill>
              </a:rPr>
              <a:t>Universitas Persada Indonesia YAI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Definisi Analisis Multivariat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>
                <a:solidFill>
                  <a:srgbClr val="000000"/>
                </a:solidFill>
              </a:rPr>
              <a:t>Sekumpulan teknik statistik yang digunakan untuk menganalisis data yang melibatkan lebih dari satu variabel secara simultan</a:t>
            </a:r>
          </a:p>
          <a:p>
            <a:r>
              <a:rPr lang="en-US">
                <a:solidFill>
                  <a:srgbClr val="000000"/>
                </a:solidFill>
              </a:rPr>
              <a:t>Peneliti dapat memahami pola hubungan yang kompleks antar variabel dalam satu waktu yang tidak bisa ditangkap dengan analisis satu variabel</a:t>
            </a:r>
          </a:p>
          <a:p>
            <a:r>
              <a:rPr lang="en-US">
                <a:solidFill>
                  <a:srgbClr val="000000"/>
                </a:solidFill>
              </a:rPr>
              <a:t>Analisis multivariat merupakan pendekatan lebih representative dibandingkan dengan metode statistik sederhana</a:t>
            </a:r>
          </a:p>
        </p:txBody>
      </p:sp>
    </p:spTree>
    <p:extLst>
      <p:ext uri="{BB962C8B-B14F-4D97-AF65-F5344CB8AC3E}">
        <p14:creationId xmlns:p14="http://schemas.microsoft.com/office/powerpoint/2010/main" val="3589677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Tujuan </a:t>
            </a:r>
            <a:r>
              <a:rPr b="1">
                <a:solidFill>
                  <a:srgbClr val="003366"/>
                </a:solidFill>
              </a:rPr>
              <a:t>Analisis Multivariat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92276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🔗 </a:t>
            </a:r>
            <a:r>
              <a:rPr lang="en-US">
                <a:solidFill>
                  <a:srgbClr val="000000"/>
                </a:solidFill>
              </a:rPr>
              <a:t>M</a:t>
            </a:r>
            <a:r>
              <a:rPr>
                <a:solidFill>
                  <a:srgbClr val="000000"/>
                </a:solidFill>
              </a:rPr>
              <a:t>emahami hubungan</a:t>
            </a:r>
            <a:r>
              <a:rPr lang="en-US">
                <a:solidFill>
                  <a:srgbClr val="000000"/>
                </a:solidFill>
              </a:rPr>
              <a:t> kompleks antar variabel</a:t>
            </a:r>
          </a:p>
          <a:p>
            <a:pPr marL="0" indent="0">
              <a:buNone/>
            </a:pPr>
            <a:r>
              <a:rPr lang="en-US"/>
              <a:t>📉 </a:t>
            </a:r>
            <a:r>
              <a:rPr lang="en-US">
                <a:solidFill>
                  <a:srgbClr val="000000"/>
                </a:solidFill>
              </a:rPr>
              <a:t>Reduksi dimensi data</a:t>
            </a:r>
          </a:p>
          <a:p>
            <a:pPr marL="0" indent="0">
              <a:buNone/>
            </a:pPr>
            <a:r>
              <a:rPr lang="en-US"/>
              <a:t>🧩 </a:t>
            </a:r>
            <a:r>
              <a:rPr lang="en-US">
                <a:solidFill>
                  <a:srgbClr val="000000"/>
                </a:solidFill>
              </a:rPr>
              <a:t>Klasifikasi dan segmentasi</a:t>
            </a:r>
          </a:p>
          <a:p>
            <a:pPr marL="0" indent="0">
              <a:buNone/>
            </a:pPr>
            <a:r>
              <a:rPr lang="en-US"/>
              <a:t>📊 </a:t>
            </a:r>
            <a:r>
              <a:rPr lang="en-US">
                <a:solidFill>
                  <a:srgbClr val="000000"/>
                </a:solidFill>
              </a:rPr>
              <a:t>Prediksi dan peramalan</a:t>
            </a:r>
          </a:p>
          <a:p>
            <a:pPr marL="0" indent="0">
              <a:buNone/>
            </a:pPr>
            <a:r>
              <a:rPr lang="en-US"/>
              <a:t>📝 </a:t>
            </a:r>
            <a:r>
              <a:rPr lang="en-US">
                <a:solidFill>
                  <a:srgbClr val="000000"/>
                </a:solidFill>
              </a:rPr>
              <a:t>Visualisasi data kompleks</a:t>
            </a:r>
          </a:p>
          <a:p>
            <a:pPr marL="688975" indent="-688975">
              <a:buNone/>
            </a:pPr>
            <a:r>
              <a:rPr lang="en-US"/>
              <a:t>🔗 </a:t>
            </a:r>
            <a:r>
              <a:rPr lang="en-US">
                <a:solidFill>
                  <a:srgbClr val="000000"/>
                </a:solidFill>
              </a:rPr>
              <a:t>Pengambilan keputusan lebih akurat dan komprehensif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Tujuan </a:t>
            </a:r>
            <a:r>
              <a:rPr b="1">
                <a:solidFill>
                  <a:srgbClr val="003366"/>
                </a:solidFill>
              </a:rPr>
              <a:t>Analisis Multivariat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5605"/>
            <a:ext cx="8229600" cy="2342213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>
                <a:solidFill>
                  <a:srgbClr val="000000"/>
                </a:solidFill>
              </a:rPr>
              <a:t>menyederhanakan, memahami dan memanfaatkan data yang kompleks agar dapat digunakan sebagai dasar pengambilan keputusan yang lebih akurat</a:t>
            </a:r>
            <a:endParaRPr i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9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003366"/>
                </a:solidFill>
              </a:rPr>
              <a:t>Perbedaan Univariat, Bivariat, Multivariat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928016" cy="45259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Penelitian </a:t>
            </a:r>
            <a:r>
              <a:rPr>
                <a:solidFill>
                  <a:srgbClr val="000000"/>
                </a:solidFill>
              </a:rPr>
              <a:t>Teknik Industri biasanya melibatkan banyak variab</a:t>
            </a:r>
            <a:r>
              <a:rPr lang="en-US">
                <a:solidFill>
                  <a:srgbClr val="000000"/>
                </a:solidFill>
              </a:rPr>
              <a:t>el</a:t>
            </a:r>
          </a:p>
          <a:p>
            <a:r>
              <a:rPr lang="en-US">
                <a:solidFill>
                  <a:srgbClr val="000000"/>
                </a:solidFill>
              </a:rPr>
              <a:t>Perbedaan :</a:t>
            </a:r>
          </a:p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  <a:p>
            <a:endParaRPr>
              <a:solidFill>
                <a:srgbClr val="000000"/>
              </a:solidFill>
            </a:endParaRPr>
          </a:p>
          <a:p>
            <a:pPr marL="0" indent="0"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4" name="Picture 3" descr="univ_biv_mu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3777521"/>
            <a:ext cx="4572000" cy="212860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335F2BD-17A5-4F44-92D9-B733C3D8FDA4}"/>
              </a:ext>
            </a:extLst>
          </p:cNvPr>
          <p:cNvSpPr txBox="1">
            <a:spLocks/>
          </p:cNvSpPr>
          <p:nvPr/>
        </p:nvSpPr>
        <p:spPr>
          <a:xfrm>
            <a:off x="5207209" y="2239962"/>
            <a:ext cx="3651978" cy="40687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Univariat: satu variabel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Bivariat: dua variabel</a:t>
            </a:r>
          </a:p>
          <a:p>
            <a:pPr>
              <a:buFontTx/>
              <a:buChar char="-"/>
            </a:pPr>
            <a:r>
              <a:rPr lang="en-US">
                <a:solidFill>
                  <a:srgbClr val="000000"/>
                </a:solidFill>
              </a:rPr>
              <a:t>Multivariat: banyak variabel secara bersamaan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0198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003366"/>
                </a:solidFill>
              </a:rPr>
              <a:t>Contoh Univariat, Bivariat, Multivariat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89A3586-2569-41DA-A383-1254CFE89048}"/>
              </a:ext>
            </a:extLst>
          </p:cNvPr>
          <p:cNvSpPr txBox="1">
            <a:spLocks/>
          </p:cNvSpPr>
          <p:nvPr/>
        </p:nvSpPr>
        <p:spPr>
          <a:xfrm>
            <a:off x="457199" y="1417639"/>
            <a:ext cx="8401987" cy="49648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Contoh univariat:</a:t>
            </a:r>
          </a:p>
          <a:p>
            <a:pPr marL="347663" indent="53975">
              <a:buNone/>
            </a:pPr>
            <a:r>
              <a:rPr lang="en-US" i="1">
                <a:solidFill>
                  <a:srgbClr val="000000"/>
                </a:solidFill>
              </a:rPr>
              <a:t>rata-rata tinggi badan, modus nilai mahasiswa</a:t>
            </a:r>
          </a:p>
          <a:p>
            <a:r>
              <a:rPr lang="en-US">
                <a:solidFill>
                  <a:srgbClr val="000000"/>
                </a:solidFill>
              </a:rPr>
              <a:t>Contoh bivariat :</a:t>
            </a:r>
          </a:p>
          <a:p>
            <a:pPr marL="401638" indent="0">
              <a:buNone/>
            </a:pPr>
            <a:r>
              <a:rPr lang="en-US" i="1">
                <a:solidFill>
                  <a:srgbClr val="000000"/>
                </a:solidFill>
              </a:rPr>
              <a:t>Korelasi tinggi dan berat badan, korelasi jumlah jam belajar dan nilai</a:t>
            </a:r>
          </a:p>
          <a:p>
            <a:pPr marL="292100" indent="-292100"/>
            <a:r>
              <a:rPr lang="en-US">
                <a:solidFill>
                  <a:srgbClr val="000000"/>
                </a:solidFill>
              </a:rPr>
              <a:t> Contoh multivariat :</a:t>
            </a:r>
          </a:p>
          <a:p>
            <a:pPr marL="804863" indent="-457200">
              <a:buFontTx/>
              <a:buChar char="-"/>
            </a:pPr>
            <a:r>
              <a:rPr lang="en-US" i="1">
                <a:solidFill>
                  <a:srgbClr val="000000"/>
                </a:solidFill>
              </a:rPr>
              <a:t>produktivitas dipengaruhi oleh tenaga kerja, mesin, bahan baku, layout</a:t>
            </a:r>
          </a:p>
          <a:p>
            <a:pPr marL="804863" indent="-457200">
              <a:buFontTx/>
              <a:buChar char="-"/>
            </a:pPr>
            <a:r>
              <a:rPr lang="en-US" i="1">
                <a:solidFill>
                  <a:srgbClr val="000000"/>
                </a:solidFill>
              </a:rPr>
              <a:t>Kepuasaan pelanggan dipengaruhi harga, kualitas, pelayanan dan kekuatan merk</a:t>
            </a:r>
          </a:p>
        </p:txBody>
      </p:sp>
    </p:spTree>
    <p:extLst>
      <p:ext uri="{BB962C8B-B14F-4D97-AF65-F5344CB8AC3E}">
        <p14:creationId xmlns:p14="http://schemas.microsoft.com/office/powerpoint/2010/main" val="2439079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b="1">
                <a:solidFill>
                  <a:srgbClr val="003366"/>
                </a:solidFill>
              </a:rPr>
              <a:t>Keterkaitan dengan Teknik Industri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506918" cy="5103262"/>
          </a:xfrm>
        </p:spPr>
        <p:txBody>
          <a:bodyPr>
            <a:noAutofit/>
          </a:bodyPr>
          <a:lstStyle/>
          <a:p>
            <a:pPr algn="just"/>
            <a:r>
              <a:rPr sz="2600">
                <a:solidFill>
                  <a:srgbClr val="000000"/>
                </a:solidFill>
              </a:rPr>
              <a:t>Perencanaan &amp; Pengendalian Produksi</a:t>
            </a:r>
            <a:endParaRPr lang="en-US" sz="2600">
              <a:solidFill>
                <a:srgbClr val="000000"/>
              </a:solidFill>
            </a:endParaRPr>
          </a:p>
          <a:p>
            <a:pPr marL="0" indent="347663" algn="just">
              <a:buNone/>
            </a:pPr>
            <a:r>
              <a:rPr lang="en-US" sz="2600" i="1">
                <a:solidFill>
                  <a:srgbClr val="000000"/>
                </a:solidFill>
              </a:rPr>
              <a:t>		Analisis faktor yang mempengaruhi lead time</a:t>
            </a:r>
            <a:endParaRPr sz="2600" i="1">
              <a:solidFill>
                <a:srgbClr val="000000"/>
              </a:solidFill>
            </a:endParaRPr>
          </a:p>
          <a:p>
            <a:pPr algn="just"/>
            <a:r>
              <a:rPr lang="en-US" sz="2600">
                <a:solidFill>
                  <a:srgbClr val="000000"/>
                </a:solidFill>
              </a:rPr>
              <a:t>Pengendalian Kualitas</a:t>
            </a:r>
          </a:p>
          <a:p>
            <a:pPr marL="292100" indent="0" algn="just">
              <a:buNone/>
            </a:pPr>
            <a:r>
              <a:rPr lang="en-US" sz="2600" i="1">
                <a:solidFill>
                  <a:srgbClr val="000000"/>
                </a:solidFill>
              </a:rPr>
              <a:t>		Analisis variable kualitas (dimensi, warna, kekuatan)</a:t>
            </a:r>
            <a:endParaRPr sz="2600" i="1">
              <a:solidFill>
                <a:srgbClr val="000000"/>
              </a:solidFill>
            </a:endParaRPr>
          </a:p>
          <a:p>
            <a:pPr algn="just"/>
            <a:r>
              <a:rPr sz="2600">
                <a:solidFill>
                  <a:srgbClr val="000000"/>
                </a:solidFill>
              </a:rPr>
              <a:t>Manajemen Rantai Pasok</a:t>
            </a:r>
            <a:endParaRPr lang="en-US" sz="2600">
              <a:solidFill>
                <a:srgbClr val="000000"/>
              </a:solidFill>
            </a:endParaRPr>
          </a:p>
          <a:p>
            <a:pPr marL="347663" indent="0" algn="just">
              <a:buNone/>
            </a:pPr>
            <a:r>
              <a:rPr lang="en-US" sz="2600" i="1">
                <a:solidFill>
                  <a:srgbClr val="000000"/>
                </a:solidFill>
              </a:rPr>
              <a:t>		Cluster analysis, pengelompokkan pemasok</a:t>
            </a:r>
            <a:endParaRPr sz="2600" i="1">
              <a:solidFill>
                <a:srgbClr val="000000"/>
              </a:solidFill>
            </a:endParaRPr>
          </a:p>
          <a:p>
            <a:pPr algn="just"/>
            <a:r>
              <a:rPr sz="2600">
                <a:solidFill>
                  <a:srgbClr val="000000"/>
                </a:solidFill>
              </a:rPr>
              <a:t>Ergonomi &amp; Human Factors</a:t>
            </a:r>
            <a:endParaRPr lang="en-US" sz="2600">
              <a:solidFill>
                <a:srgbClr val="000000"/>
              </a:solidFill>
            </a:endParaRPr>
          </a:p>
          <a:p>
            <a:pPr marL="347663" indent="0" algn="just">
              <a:buNone/>
            </a:pPr>
            <a:r>
              <a:rPr lang="en-US" sz="2600" i="1">
                <a:solidFill>
                  <a:srgbClr val="000000"/>
                </a:solidFill>
              </a:rPr>
              <a:t>		Analisis hubungan beban kerja, kelelahan dan produktivitas</a:t>
            </a:r>
            <a:endParaRPr sz="2600" i="1">
              <a:solidFill>
                <a:srgbClr val="000000"/>
              </a:solidFill>
            </a:endParaRPr>
          </a:p>
          <a:p>
            <a:pPr algn="just"/>
            <a:r>
              <a:rPr sz="2600">
                <a:solidFill>
                  <a:srgbClr val="000000"/>
                </a:solidFill>
              </a:rPr>
              <a:t>Riset Operasi &amp; Decision Making</a:t>
            </a:r>
            <a:endParaRPr lang="en-US" sz="2600">
              <a:solidFill>
                <a:srgbClr val="000000"/>
              </a:solidFill>
            </a:endParaRPr>
          </a:p>
          <a:p>
            <a:pPr marL="284163" indent="0" algn="just">
              <a:buNone/>
            </a:pPr>
            <a:r>
              <a:rPr lang="en-US" sz="2600" i="1">
                <a:solidFill>
                  <a:srgbClr val="000000"/>
                </a:solidFill>
              </a:rPr>
              <a:t>		Pemilihan alternatif dengan banyak kriteria</a:t>
            </a:r>
            <a:endParaRPr sz="2600" i="1">
              <a:solidFill>
                <a:srgbClr val="000000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599FF25D-9700-4549-96C0-ABF919EE7151}"/>
              </a:ext>
            </a:extLst>
          </p:cNvPr>
          <p:cNvSpPr/>
          <p:nvPr/>
        </p:nvSpPr>
        <p:spPr>
          <a:xfrm>
            <a:off x="622091" y="1916268"/>
            <a:ext cx="68954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48D0D1F-45FE-499C-B127-C70B6BCDE321}"/>
              </a:ext>
            </a:extLst>
          </p:cNvPr>
          <p:cNvSpPr/>
          <p:nvPr/>
        </p:nvSpPr>
        <p:spPr>
          <a:xfrm>
            <a:off x="599605" y="2795637"/>
            <a:ext cx="68954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D2A6376-D0C1-4680-927D-34283F510019}"/>
              </a:ext>
            </a:extLst>
          </p:cNvPr>
          <p:cNvSpPr/>
          <p:nvPr/>
        </p:nvSpPr>
        <p:spPr>
          <a:xfrm>
            <a:off x="622091" y="3771900"/>
            <a:ext cx="68954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492AEC-9AAC-4C45-9622-34A424DD6739}"/>
              </a:ext>
            </a:extLst>
          </p:cNvPr>
          <p:cNvSpPr/>
          <p:nvPr/>
        </p:nvSpPr>
        <p:spPr>
          <a:xfrm>
            <a:off x="622091" y="4651269"/>
            <a:ext cx="68954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785050A-9D73-4C38-A905-C13B8ABC47CB}"/>
              </a:ext>
            </a:extLst>
          </p:cNvPr>
          <p:cNvSpPr/>
          <p:nvPr/>
        </p:nvSpPr>
        <p:spPr>
          <a:xfrm>
            <a:off x="599605" y="6036268"/>
            <a:ext cx="68954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b="1">
                <a:solidFill>
                  <a:srgbClr val="003366"/>
                </a:solidFill>
              </a:rPr>
              <a:t>Contoh Kasus Sederhana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>
                <a:solidFill>
                  <a:srgbClr val="000000"/>
                </a:solidFill>
              </a:rPr>
              <a:t>Perusahaan ingin mengetahui faktor yang mem</a:t>
            </a:r>
            <a:r>
              <a:rPr lang="en-US">
                <a:solidFill>
                  <a:srgbClr val="000000"/>
                </a:solidFill>
              </a:rPr>
              <a:t>p</a:t>
            </a:r>
            <a:r>
              <a:rPr>
                <a:solidFill>
                  <a:srgbClr val="000000"/>
                </a:solidFill>
              </a:rPr>
              <a:t>engaruhi kepuasan pelanggan.</a:t>
            </a:r>
          </a:p>
          <a:p>
            <a:pPr algn="just"/>
            <a:r>
              <a:rPr>
                <a:solidFill>
                  <a:srgbClr val="000000"/>
                </a:solidFill>
              </a:rPr>
              <a:t>Variabel: waktu pengiriman, kualitas produk, harga, layanan purna jual, komunikasi.</a:t>
            </a:r>
          </a:p>
          <a:p>
            <a:pPr algn="just"/>
            <a:r>
              <a:rPr>
                <a:solidFill>
                  <a:srgbClr val="000000"/>
                </a:solidFill>
              </a:rPr>
              <a:t>Analisis multivariat (regresi berganda/analisis faktor)</a:t>
            </a:r>
          </a:p>
          <a:p>
            <a:pPr algn="just"/>
            <a:r>
              <a:rPr>
                <a:solidFill>
                  <a:srgbClr val="000000"/>
                </a:solidFill>
              </a:rPr>
              <a:t>→ untuk mengetahui variabel yang paling dominan.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b="1">
                <a:solidFill>
                  <a:srgbClr val="003366"/>
                </a:solidFill>
              </a:rPr>
              <a:t>Jenis-jenis Analisis Multivariat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solidFill>
                  <a:srgbClr val="000000"/>
                </a:solidFill>
              </a:rPr>
              <a:t>1. Regresi Berganda</a:t>
            </a:r>
          </a:p>
          <a:p>
            <a:r>
              <a:rPr>
                <a:solidFill>
                  <a:srgbClr val="000000"/>
                </a:solidFill>
              </a:rPr>
              <a:t>2. Analisis Faktor</a:t>
            </a:r>
          </a:p>
          <a:p>
            <a:r>
              <a:rPr>
                <a:solidFill>
                  <a:srgbClr val="000000"/>
                </a:solidFill>
              </a:rPr>
              <a:t>3. PCA (Principal Component Analysis)</a:t>
            </a:r>
          </a:p>
          <a:p>
            <a:r>
              <a:rPr>
                <a:solidFill>
                  <a:srgbClr val="000000"/>
                </a:solidFill>
              </a:rPr>
              <a:t>4. Analisis Diskriminan</a:t>
            </a:r>
          </a:p>
          <a:p>
            <a:r>
              <a:rPr>
                <a:solidFill>
                  <a:srgbClr val="000000"/>
                </a:solidFill>
              </a:rPr>
              <a:t>5. Cluster Analysis</a:t>
            </a:r>
          </a:p>
          <a:p>
            <a:r>
              <a:rPr>
                <a:solidFill>
                  <a:srgbClr val="000000"/>
                </a:solidFill>
              </a:rPr>
              <a:t>6. Multidimensional Scaling (MDS)</a:t>
            </a:r>
          </a:p>
          <a:p>
            <a:r>
              <a:rPr>
                <a:solidFill>
                  <a:srgbClr val="000000"/>
                </a:solidFill>
              </a:rPr>
              <a:t>7. Structural Equation Modeling (SEM)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Tahapan </a:t>
            </a:r>
            <a:r>
              <a:rPr b="1">
                <a:solidFill>
                  <a:srgbClr val="003366"/>
                </a:solidFill>
              </a:rPr>
              <a:t>Analisis Multivariat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>
                <a:solidFill>
                  <a:srgbClr val="000000"/>
                </a:solidFill>
              </a:rPr>
              <a:t>1. Perumusan masalah &amp; tujuan</a:t>
            </a:r>
          </a:p>
          <a:p>
            <a:pPr marL="0" indent="0">
              <a:buNone/>
            </a:pPr>
            <a:r>
              <a:rPr>
                <a:solidFill>
                  <a:srgbClr val="000000"/>
                </a:solidFill>
              </a:rPr>
              <a:t>2. Pengumpulan data</a:t>
            </a:r>
          </a:p>
          <a:p>
            <a:pPr marL="0" indent="0">
              <a:buNone/>
            </a:pPr>
            <a:r>
              <a:rPr>
                <a:solidFill>
                  <a:srgbClr val="000000"/>
                </a:solidFill>
              </a:rPr>
              <a:t>3. Pembersihan &amp; validasi data</a:t>
            </a:r>
          </a:p>
          <a:p>
            <a:pPr marL="0" indent="0">
              <a:buNone/>
            </a:pPr>
            <a:r>
              <a:rPr>
                <a:solidFill>
                  <a:srgbClr val="000000"/>
                </a:solidFill>
              </a:rPr>
              <a:t>4. Pemilihan metode analisis</a:t>
            </a:r>
          </a:p>
          <a:p>
            <a:pPr marL="0" indent="0">
              <a:buNone/>
            </a:pPr>
            <a:r>
              <a:rPr>
                <a:solidFill>
                  <a:srgbClr val="000000"/>
                </a:solidFill>
              </a:rPr>
              <a:t>5. Pengolahan data dengan software statistik</a:t>
            </a:r>
          </a:p>
          <a:p>
            <a:pPr marL="0" indent="0">
              <a:buNone/>
            </a:pPr>
            <a:r>
              <a:rPr>
                <a:solidFill>
                  <a:srgbClr val="000000"/>
                </a:solidFill>
              </a:rPr>
              <a:t>6. Interpretasi hasil &amp; pengambilan keputusan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Tugas </a:t>
            </a:r>
            <a:r>
              <a:rPr b="1">
                <a:solidFill>
                  <a:srgbClr val="003366"/>
                </a:solidFill>
              </a:rPr>
              <a:t>Pertemuan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solidFill>
                  <a:srgbClr val="000000"/>
                </a:solidFill>
              </a:rPr>
              <a:t>Cari artikel/jurnal tentang penerapan analisis multivariat di bidang teknik industri</a:t>
            </a:r>
          </a:p>
          <a:p>
            <a:r>
              <a:rPr>
                <a:solidFill>
                  <a:srgbClr val="000000"/>
                </a:solidFill>
              </a:rPr>
              <a:t>Ringkas 1–2 halaman: metode yang digunakan &amp; tujuan penelitian</a:t>
            </a:r>
          </a:p>
          <a:p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426</Words>
  <Application>Microsoft Office PowerPoint</Application>
  <PresentationFormat>On-screen Show (4:3)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Konsep Dasar  Analisis Multivariat</vt:lpstr>
      <vt:lpstr>Definisi Analisis Multivariat</vt:lpstr>
      <vt:lpstr>Tujuan Analisis Multivariat</vt:lpstr>
      <vt:lpstr>Tujuan Analisis Multivariat</vt:lpstr>
      <vt:lpstr>Perbedaan Univariat, Bivariat, Multivariat</vt:lpstr>
      <vt:lpstr>Contoh Univariat, Bivariat, Multivariat</vt:lpstr>
      <vt:lpstr>Keterkaitan dengan Teknik Industri</vt:lpstr>
      <vt:lpstr>Contoh Kasus Sederhana</vt:lpstr>
      <vt:lpstr>Jenis-jenis Analisis Multivariat</vt:lpstr>
      <vt:lpstr>Tahapan Analisis Multivariat</vt:lpstr>
      <vt:lpstr>Tugas Pertemuan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Analisis Multivariat</dc:title>
  <dc:subject/>
  <dc:creator>Diah Dee</dc:creator>
  <cp:keywords/>
  <dc:description>generated using python-pptx</dc:description>
  <cp:lastModifiedBy>Diah Dee</cp:lastModifiedBy>
  <cp:revision>9</cp:revision>
  <dcterms:created xsi:type="dcterms:W3CDTF">2013-01-27T09:14:16Z</dcterms:created>
  <dcterms:modified xsi:type="dcterms:W3CDTF">2025-09-21T05:18:33Z</dcterms:modified>
  <cp:category/>
</cp:coreProperties>
</file>